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erverZoom="10000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642" r:id="rId2"/>
    <p:sldId id="691" r:id="rId3"/>
    <p:sldId id="698" r:id="rId4"/>
    <p:sldId id="688" r:id="rId5"/>
    <p:sldId id="681" r:id="rId6"/>
    <p:sldId id="602" r:id="rId7"/>
    <p:sldId id="689" r:id="rId8"/>
    <p:sldId id="694" r:id="rId9"/>
    <p:sldId id="705" r:id="rId10"/>
    <p:sldId id="706" r:id="rId11"/>
    <p:sldId id="707" r:id="rId12"/>
    <p:sldId id="708" r:id="rId13"/>
    <p:sldId id="699" r:id="rId14"/>
    <p:sldId id="702" r:id="rId15"/>
    <p:sldId id="703" r:id="rId16"/>
    <p:sldId id="704" r:id="rId17"/>
    <p:sldId id="709" r:id="rId18"/>
    <p:sldId id="712" r:id="rId19"/>
    <p:sldId id="713" r:id="rId20"/>
    <p:sldId id="714" r:id="rId21"/>
    <p:sldId id="710" r:id="rId22"/>
    <p:sldId id="711" r:id="rId23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pitchFamily="-110" charset="0"/>
        <a:ea typeface="ＭＳ Ｐゴシック" pitchFamily="-110" charset="-128"/>
        <a:cs typeface="ＭＳ Ｐゴシック" pitchFamily="-110" charset="-128"/>
        <a:sym typeface="GillSans" pitchFamily="1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pitchFamily="-110" charset="0"/>
        <a:ea typeface="ＭＳ Ｐゴシック" pitchFamily="-110" charset="-128"/>
        <a:cs typeface="ＭＳ Ｐゴシック" pitchFamily="-110" charset="-128"/>
        <a:sym typeface="GillSans" pitchFamily="1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pitchFamily="-110" charset="0"/>
        <a:ea typeface="ＭＳ Ｐゴシック" pitchFamily="-110" charset="-128"/>
        <a:cs typeface="ＭＳ Ｐゴシック" pitchFamily="-110" charset="-128"/>
        <a:sym typeface="GillSans" pitchFamily="1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pitchFamily="-110" charset="0"/>
        <a:ea typeface="ＭＳ Ｐゴシック" pitchFamily="-110" charset="-128"/>
        <a:cs typeface="ＭＳ Ｐゴシック" pitchFamily="-110" charset="-128"/>
        <a:sym typeface="GillSans" pitchFamily="1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Arial" pitchFamily="-110" charset="0"/>
        <a:ea typeface="ＭＳ Ｐゴシック" pitchFamily="-110" charset="-128"/>
        <a:cs typeface="ＭＳ Ｐゴシック" pitchFamily="-110" charset="-128"/>
        <a:sym typeface="GillSans" pitchFamily="1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Arial" pitchFamily="-110" charset="0"/>
        <a:ea typeface="ＭＳ Ｐゴシック" pitchFamily="-110" charset="-128"/>
        <a:cs typeface="ＭＳ Ｐゴシック" pitchFamily="-110" charset="-128"/>
        <a:sym typeface="GillSans" pitchFamily="1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Arial" pitchFamily="-110" charset="0"/>
        <a:ea typeface="ＭＳ Ｐゴシック" pitchFamily="-110" charset="-128"/>
        <a:cs typeface="ＭＳ Ｐゴシック" pitchFamily="-110" charset="-128"/>
        <a:sym typeface="GillSans" pitchFamily="1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Arial" pitchFamily="-110" charset="0"/>
        <a:ea typeface="ＭＳ Ｐゴシック" pitchFamily="-110" charset="-128"/>
        <a:cs typeface="ＭＳ Ｐゴシック" pitchFamily="-110" charset="-128"/>
        <a:sym typeface="GillSans" pitchFamily="1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Arial" pitchFamily="-110" charset="0"/>
        <a:ea typeface="ＭＳ Ｐゴシック" pitchFamily="-110" charset="-128"/>
        <a:cs typeface="ＭＳ Ｐゴシック" pitchFamily="-110" charset="-128"/>
        <a:sym typeface="GillSans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EDFF5B"/>
    <a:srgbClr val="F3FF6A"/>
    <a:srgbClr val="004080"/>
    <a:srgbClr val="CFDBE7"/>
    <a:srgbClr val="6BDA36"/>
    <a:srgbClr val="D9D7B3"/>
    <a:srgbClr val="D9D0B3"/>
    <a:srgbClr val="D9D7B8"/>
    <a:srgbClr val="D9D9C0"/>
    <a:srgbClr val="DADAC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34560" autoAdjust="0"/>
    <p:restoredTop sz="86430" autoAdjust="0"/>
  </p:normalViewPr>
  <p:slideViewPr>
    <p:cSldViewPr snapToGrid="0">
      <p:cViewPr varScale="1">
        <p:scale>
          <a:sx n="53" d="100"/>
          <a:sy n="53" d="100"/>
        </p:scale>
        <p:origin x="-128" y="-560"/>
      </p:cViewPr>
      <p:guideLst>
        <p:guide orient="horz" pos="3072"/>
        <p:guide orient="horz" pos="1584"/>
        <p:guide pos="4096"/>
      </p:guideLst>
    </p:cSldViewPr>
  </p:slideViewPr>
  <p:outlineViewPr>
    <p:cViewPr>
      <p:scale>
        <a:sx n="33" d="100"/>
        <a:sy n="33" d="100"/>
      </p:scale>
      <p:origin x="0" y="200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6" Type="http://schemas.openxmlformats.org/officeDocument/2006/relationships/slide" Target="slides/slide22.xml"/><Relationship Id="rId4" Type="http://schemas.openxmlformats.org/officeDocument/2006/relationships/slide" Target="slides/slide17.xml"/><Relationship Id="rId1" Type="http://schemas.openxmlformats.org/officeDocument/2006/relationships/slide" Target="slides/slide1.xml"/><Relationship Id="rId2" Type="http://schemas.openxmlformats.org/officeDocument/2006/relationships/slide" Target="slides/slide4.xml"/><Relationship Id="rId3" Type="http://schemas.openxmlformats.org/officeDocument/2006/relationships/slide" Target="slides/slide6.xml"/><Relationship Id="rId5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  <a:sym typeface="Gill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  <a:sym typeface="Gill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  <a:sym typeface="Gill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  <a:sym typeface="GillSans" charset="0"/>
              </a:defRPr>
            </a:lvl1pPr>
          </a:lstStyle>
          <a:p>
            <a:pPr>
              <a:defRPr/>
            </a:pPr>
            <a:fld id="{EB499137-6797-8040-A276-12F1D5371F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EA3F4-9C1E-8F42-B3C9-55D880523A15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  <a:sym typeface="GillSans" pitchFamily="1" charset="0"/>
              </a:rPr>
              <a:pPr/>
              <a:t>1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  <a:sym typeface="GillSans" pitchFamily="1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EA3F4-9C1E-8F42-B3C9-55D880523A15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  <a:sym typeface="GillSans" pitchFamily="1" charset="0"/>
              </a:rPr>
              <a:pPr/>
              <a:t>21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  <a:sym typeface="GillSans" pitchFamily="1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EA3F4-9C1E-8F42-B3C9-55D880523A15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  <a:sym typeface="GillSans" pitchFamily="1" charset="0"/>
              </a:rPr>
              <a:pPr/>
              <a:t>22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  <a:sym typeface="GillSans" pitchFamily="1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GillSans" pitchFamily="1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A7138-EBEB-A747-96E4-96543CFD9CD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A227F-F8DA-334F-A527-928B3F19001E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  <a:sym typeface="GillSans" pitchFamily="1" charset="0"/>
              </a:rPr>
              <a:pPr/>
              <a:t>5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  <a:sym typeface="GillSans" pitchFamily="1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Image sources</a:t>
            </a:r>
          </a:p>
          <a:p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http://www.techcrunch.com/tag/earthmine/</a:t>
            </a:r>
          </a:p>
          <a:p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http://meggangould.net/blog/mnt/w0605/d02/s02/a0002vtd/www/blog/wp-content/uploads/2007/09/photosynth.jpg</a:t>
            </a:r>
          </a:p>
          <a:p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http://www.nokia.com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D3AD1-30EE-3841-8FE8-BA2B4DC1955C}" type="slidenum">
              <a:rPr lang="en-US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  <a:sym typeface="GillSans" pitchFamily="1" charset="0"/>
              </a:rPr>
              <a:pPr/>
              <a:t>6</a:t>
            </a:fld>
            <a:endParaRPr lang="en-US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  <a:sym typeface="GillSans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F5216C-5D20-E34E-AD84-2D841E3F1333}" type="slidenum">
              <a:rPr lang="en-GB"/>
              <a:pPr/>
              <a:t>9</a:t>
            </a:fld>
            <a:endParaRPr lang="en-GB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ADDDF3-C5F7-FA42-A713-F11312F4ECB0}" type="slidenum">
              <a:rPr lang="en-GB"/>
              <a:pPr/>
              <a:t>10</a:t>
            </a:fld>
            <a:endParaRPr lang="en-GB"/>
          </a:p>
        </p:txBody>
      </p:sp>
      <p:sp>
        <p:nvSpPr>
          <p:cNvPr id="9217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A07526-57D4-D242-8029-B91031B66DE9}" type="slidenum">
              <a:rPr lang="en-GB"/>
              <a:pPr/>
              <a:t>11</a:t>
            </a:fld>
            <a:endParaRPr lang="en-GB"/>
          </a:p>
        </p:txBody>
      </p:sp>
      <p:sp>
        <p:nvSpPr>
          <p:cNvPr id="10241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A65D7D-E4E8-2942-8B81-7ADF547F9CA5}" type="slidenum">
              <a:rPr lang="en-GB"/>
              <a:pPr/>
              <a:t>12</a:t>
            </a:fld>
            <a:endParaRPr lang="en-GB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EA3F4-9C1E-8F42-B3C9-55D880523A15}" type="slidenum">
              <a:rPr lang="en-US">
                <a:latin typeface="Arial" pitchFamily="-110" charset="0"/>
                <a:ea typeface="ＭＳ Ｐゴシック" pitchFamily="-110" charset="-128"/>
                <a:cs typeface="ＭＳ Ｐゴシック" pitchFamily="-110" charset="-128"/>
                <a:sym typeface="GillSans" pitchFamily="1" charset="0"/>
              </a:rPr>
              <a:pPr/>
              <a:t>17</a:t>
            </a:fld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  <a:sym typeface="GillSans" pitchFamily="1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8313" y="0"/>
            <a:ext cx="2762250" cy="7851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8139113" cy="7851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11702063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138" y="2000250"/>
            <a:ext cx="4868862" cy="585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2000250"/>
            <a:ext cx="4870450" cy="585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9563" y="0"/>
            <a:ext cx="12385675" cy="975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  <a:sym typeface="GillSans" charset="0"/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110537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Sans" pitchFamily="1" charset="0"/>
              </a:rPr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138" y="2000250"/>
            <a:ext cx="989171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Sans" pitchFamily="1" charset="0"/>
              </a:rPr>
              <a:t>Click to edit Master text styles</a:t>
            </a:r>
          </a:p>
          <a:p>
            <a:pPr lvl="1"/>
            <a:r>
              <a:rPr lang="en-US">
                <a:sym typeface="GillSans" pitchFamily="1" charset="0"/>
              </a:rPr>
              <a:t>Second level</a:t>
            </a:r>
          </a:p>
          <a:p>
            <a:pPr lvl="2"/>
            <a:r>
              <a:rPr lang="en-US">
                <a:sym typeface="GillSans" pitchFamily="1" charset="0"/>
              </a:rPr>
              <a:t>Third level</a:t>
            </a:r>
          </a:p>
          <a:p>
            <a:pPr lvl="3"/>
            <a:r>
              <a:rPr lang="en-US">
                <a:sym typeface="GillSans" pitchFamily="1" charset="0"/>
              </a:rPr>
              <a:t>Fourth level</a:t>
            </a:r>
          </a:p>
          <a:p>
            <a:pPr lvl="4"/>
            <a:r>
              <a:rPr lang="en-US">
                <a:sym typeface="GillSans" pitchFamily="1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marL="25400" indent="-25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080"/>
          </a:solidFill>
          <a:latin typeface="Arial"/>
          <a:ea typeface="ＭＳ Ｐゴシック" pitchFamily="-112" charset="-128"/>
          <a:cs typeface="ＭＳ Ｐゴシック" pitchFamily="-112" charset="-128"/>
          <a:sym typeface="GillSans" pitchFamily="1" charset="0"/>
        </a:defRPr>
      </a:lvl1pPr>
      <a:lvl2pPr marL="25400" indent="-25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080"/>
          </a:solidFill>
          <a:latin typeface="Arial" pitchFamily="-65" charset="0"/>
          <a:ea typeface="ＭＳ Ｐゴシック" pitchFamily="-112" charset="-128"/>
          <a:cs typeface="ＭＳ Ｐゴシック" pitchFamily="-112" charset="-128"/>
          <a:sym typeface="GillSans" pitchFamily="1" charset="0"/>
        </a:defRPr>
      </a:lvl2pPr>
      <a:lvl3pPr marL="25400" indent="-25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080"/>
          </a:solidFill>
          <a:latin typeface="Arial" pitchFamily="-65" charset="0"/>
          <a:ea typeface="ＭＳ Ｐゴシック" pitchFamily="-112" charset="-128"/>
          <a:cs typeface="ＭＳ Ｐゴシック" pitchFamily="-112" charset="-128"/>
          <a:sym typeface="GillSans" pitchFamily="1" charset="0"/>
        </a:defRPr>
      </a:lvl3pPr>
      <a:lvl4pPr marL="25400" indent="-25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080"/>
          </a:solidFill>
          <a:latin typeface="Arial" pitchFamily="-65" charset="0"/>
          <a:ea typeface="ＭＳ Ｐゴシック" pitchFamily="-112" charset="-128"/>
          <a:cs typeface="ＭＳ Ｐゴシック" pitchFamily="-112" charset="-128"/>
          <a:sym typeface="GillSans" pitchFamily="1" charset="0"/>
        </a:defRPr>
      </a:lvl4pPr>
      <a:lvl5pPr marL="25400" indent="-25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080"/>
          </a:solidFill>
          <a:latin typeface="Arial" pitchFamily="-65" charset="0"/>
          <a:ea typeface="ＭＳ Ｐゴシック" pitchFamily="-112" charset="-128"/>
          <a:cs typeface="ＭＳ Ｐゴシック" pitchFamily="-112" charset="-128"/>
          <a:sym typeface="GillSans" pitchFamily="1" charset="0"/>
        </a:defRPr>
      </a:lvl5pPr>
      <a:lvl6pPr marL="482600" algn="r" rtl="0" fontAlgn="base">
        <a:spcBef>
          <a:spcPct val="0"/>
        </a:spcBef>
        <a:spcAft>
          <a:spcPct val="0"/>
        </a:spcAft>
        <a:defRPr sz="4400">
          <a:solidFill>
            <a:srgbClr val="004080"/>
          </a:solidFill>
          <a:latin typeface="GillSans" pitchFamily="1" charset="0"/>
          <a:sym typeface="GillSans" pitchFamily="1" charset="0"/>
        </a:defRPr>
      </a:lvl6pPr>
      <a:lvl7pPr marL="939800" algn="r" rtl="0" fontAlgn="base">
        <a:spcBef>
          <a:spcPct val="0"/>
        </a:spcBef>
        <a:spcAft>
          <a:spcPct val="0"/>
        </a:spcAft>
        <a:defRPr sz="4400">
          <a:solidFill>
            <a:srgbClr val="004080"/>
          </a:solidFill>
          <a:latin typeface="GillSans" pitchFamily="1" charset="0"/>
          <a:sym typeface="GillSans" pitchFamily="1" charset="0"/>
        </a:defRPr>
      </a:lvl7pPr>
      <a:lvl8pPr marL="1397000" algn="r" rtl="0" fontAlgn="base">
        <a:spcBef>
          <a:spcPct val="0"/>
        </a:spcBef>
        <a:spcAft>
          <a:spcPct val="0"/>
        </a:spcAft>
        <a:defRPr sz="4400">
          <a:solidFill>
            <a:srgbClr val="004080"/>
          </a:solidFill>
          <a:latin typeface="GillSans" pitchFamily="1" charset="0"/>
          <a:sym typeface="GillSans" pitchFamily="1" charset="0"/>
        </a:defRPr>
      </a:lvl8pPr>
      <a:lvl9pPr marL="1854200" algn="r" rtl="0" fontAlgn="base">
        <a:spcBef>
          <a:spcPct val="0"/>
        </a:spcBef>
        <a:spcAft>
          <a:spcPct val="0"/>
        </a:spcAft>
        <a:defRPr sz="4400">
          <a:solidFill>
            <a:srgbClr val="004080"/>
          </a:solidFill>
          <a:latin typeface="GillSans" pitchFamily="1" charset="0"/>
          <a:sym typeface="GillSans" pitchFamily="1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98D04"/>
        </a:buClr>
        <a:buSzPct val="100000"/>
        <a:buFont typeface="Times" pitchFamily="-110" charset="0"/>
        <a:buChar char="•"/>
        <a:defRPr sz="3600">
          <a:solidFill>
            <a:srgbClr val="004080"/>
          </a:solidFill>
          <a:latin typeface="Arial"/>
          <a:ea typeface="ＭＳ Ｐゴシック" pitchFamily="-112" charset="-128"/>
          <a:cs typeface="ＭＳ Ｐゴシック" pitchFamily="-112" charset="-128"/>
          <a:sym typeface="GillSans" pitchFamily="1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98D04"/>
        </a:buClr>
        <a:buSzPct val="80000"/>
        <a:buFont typeface="Times" pitchFamily="-110" charset="0"/>
        <a:buChar char="•"/>
        <a:defRPr sz="3600">
          <a:solidFill>
            <a:srgbClr val="004080"/>
          </a:solidFill>
          <a:latin typeface="Arial"/>
          <a:ea typeface="ＭＳ Ｐゴシック" pitchFamily="-112" charset="-128"/>
          <a:sym typeface="GillSans" pitchFamily="1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98D04"/>
        </a:buClr>
        <a:buSzPct val="60000"/>
        <a:buFont typeface="Times" pitchFamily="-110" charset="0"/>
        <a:buChar char="•"/>
        <a:defRPr sz="3600">
          <a:solidFill>
            <a:srgbClr val="004080"/>
          </a:solidFill>
          <a:latin typeface="Arial"/>
          <a:ea typeface="ＭＳ Ｐゴシック" pitchFamily="-112" charset="-128"/>
          <a:sym typeface="GillSans" pitchFamily="1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98D04"/>
        </a:buClr>
        <a:buSzPct val="40000"/>
        <a:buFont typeface="Times" pitchFamily="-110" charset="0"/>
        <a:buChar char="•"/>
        <a:defRPr sz="3600">
          <a:solidFill>
            <a:srgbClr val="004080"/>
          </a:solidFill>
          <a:latin typeface="Arial"/>
          <a:ea typeface="ＭＳ Ｐゴシック" pitchFamily="-112" charset="-128"/>
          <a:sym typeface="GillSans" pitchFamily="1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98D04"/>
        </a:buClr>
        <a:buSzPct val="80000"/>
        <a:buFont typeface="Times" pitchFamily="-110" charset="0"/>
        <a:buChar char="•"/>
        <a:defRPr sz="3600">
          <a:solidFill>
            <a:srgbClr val="004080"/>
          </a:solidFill>
          <a:latin typeface="Arial"/>
          <a:ea typeface="ＭＳ Ｐゴシック" pitchFamily="-112" charset="-128"/>
          <a:sym typeface="GillSans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F98D04"/>
        </a:buClr>
        <a:buSzPct val="80000"/>
        <a:buFont typeface="Times" pitchFamily="-112" charset="0"/>
        <a:buChar char="•"/>
        <a:defRPr sz="3600">
          <a:solidFill>
            <a:srgbClr val="004080"/>
          </a:solidFill>
          <a:latin typeface="+mn-lt"/>
          <a:ea typeface="ＭＳ Ｐゴシック" pitchFamily="-112" charset="-128"/>
          <a:sym typeface="GillSans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F98D04"/>
        </a:buClr>
        <a:buSzPct val="80000"/>
        <a:buFont typeface="Times" pitchFamily="-112" charset="0"/>
        <a:buChar char="•"/>
        <a:defRPr sz="3600">
          <a:solidFill>
            <a:srgbClr val="004080"/>
          </a:solidFill>
          <a:latin typeface="+mn-lt"/>
          <a:ea typeface="ＭＳ Ｐゴシック" pitchFamily="-112" charset="-128"/>
          <a:sym typeface="GillSans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F98D04"/>
        </a:buClr>
        <a:buSzPct val="80000"/>
        <a:buFont typeface="Times" pitchFamily="-112" charset="0"/>
        <a:buChar char="•"/>
        <a:defRPr sz="3600">
          <a:solidFill>
            <a:srgbClr val="004080"/>
          </a:solidFill>
          <a:latin typeface="+mn-lt"/>
          <a:ea typeface="ＭＳ Ｐゴシック" pitchFamily="-112" charset="-128"/>
          <a:sym typeface="GillSans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F98D04"/>
        </a:buClr>
        <a:buSzPct val="80000"/>
        <a:buFont typeface="Times" pitchFamily="-112" charset="0"/>
        <a:buChar char="•"/>
        <a:defRPr sz="3600">
          <a:solidFill>
            <a:srgbClr val="004080"/>
          </a:solidFill>
          <a:latin typeface="+mn-lt"/>
          <a:ea typeface="ＭＳ Ｐゴシック" pitchFamily="-112" charset="-128"/>
          <a:sym typeface="GillSans" pitchFamily="1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kitude.org/" TargetMode="External"/><Relationship Id="rId3" Type="http://schemas.openxmlformats.org/officeDocument/2006/relationships/hyperlink" Target="http://www.mobilizy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hyperlink" Target="http://www.ornl.go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3" Type="http://schemas.openxmlformats.org/officeDocument/2006/relationships/hyperlink" Target="http://www.gearthblog.com/blog/archives/2009/08/google_earth_surpasses_500_million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7726363" y="0"/>
            <a:ext cx="5278437" cy="975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1809" y="-437194"/>
            <a:ext cx="11228654" cy="6453822"/>
          </a:xfrm>
        </p:spPr>
        <p:txBody>
          <a:bodyPr/>
          <a:lstStyle/>
          <a:p>
            <a:pPr marL="0" lvl="2" indent="0">
              <a:lnSpc>
                <a:spcPct val="90000"/>
              </a:lnSpc>
              <a:spcAft>
                <a:spcPts val="0"/>
              </a:spcAft>
            </a:pPr>
            <a:r>
              <a:rPr lang="en-US" sz="6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Truly Open Augmented Reality</a:t>
            </a:r>
            <a:r>
              <a:rPr lang="en-US" sz="5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sz="5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Where 2.0</a:t>
            </a:r>
            <a:b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San Jose California</a:t>
            </a:r>
            <a: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March 31, 2010</a:t>
            </a:r>
            <a:r>
              <a:rPr lang="en-US" sz="28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sz="28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endParaRPr lang="en-US" sz="480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370" name="Rectangle 20"/>
          <p:cNvSpPr>
            <a:spLocks noChangeArrowheads="1"/>
          </p:cNvSpPr>
          <p:nvPr/>
        </p:nvSpPr>
        <p:spPr bwMode="auto">
          <a:xfrm>
            <a:off x="0" y="9471025"/>
            <a:ext cx="8289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800"/>
              <a:t>©2010 Institute for the Future All rights reserved. All other brands and trademarks are the property of their respective owners. Reproduction prohibited without written permission.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57184" y="4144584"/>
            <a:ext cx="10502428" cy="46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Mike Liebhold – Institute for the Future</a:t>
            </a:r>
          </a:p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Shailesh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Nalawadi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  -  Google  </a:t>
            </a:r>
          </a:p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Carl Reed - OGC Open Geospatial Consortium</a:t>
            </a:r>
          </a:p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Damon Hernandez - Web 3D</a:t>
            </a:r>
          </a:p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Sophia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Parafina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 –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OpenGeo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 </a:t>
            </a:r>
          </a:p>
          <a:p>
            <a:pPr marL="800100" lvl="1" indent="-342900" eaLnBrk="0" hangingPunct="0">
              <a:spcAft>
                <a:spcPts val="12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/>
              <a:ea typeface="ＭＳ Ｐゴシック" pitchFamily="-112" charset="-128"/>
              <a:cs typeface="ＭＳ Ｐゴシック" pitchFamily="-112" charset="-128"/>
              <a:sym typeface="GillSan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66987" y="496711"/>
            <a:ext cx="11054080" cy="1499164"/>
          </a:xfrm>
          <a:ln/>
        </p:spPr>
        <p:txBody>
          <a:bodyPr lIns="0" tIns="0" rIns="0" bIns="0" anchor="ctr"/>
          <a:lstStyle/>
          <a:p>
            <a:pPr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dirty="0"/>
              <a:t>What is Goggles?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92107" y="2772551"/>
            <a:ext cx="11054080" cy="5725724"/>
          </a:xfrm>
          <a:ln/>
        </p:spPr>
        <p:txBody>
          <a:bodyPr lIns="0" tIns="0" rIns="0" bIns="0" anchor="ctr"/>
          <a:lstStyle/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People consume information visually, why not computers</a:t>
            </a:r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endParaRPr lang="en-GB" sz="3400" dirty="0"/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Goggles is the first truly large scale mobile visual search application</a:t>
            </a:r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endParaRPr lang="en-GB" sz="3400" dirty="0"/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Goggles is enabled by three computing trends</a:t>
            </a:r>
          </a:p>
          <a:p>
            <a:pPr marL="0" indent="0">
              <a:spcBef>
                <a:spcPts val="853"/>
              </a:spcBef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Powerful mobile devices</a:t>
            </a:r>
          </a:p>
          <a:p>
            <a:pPr marL="0" indent="0">
              <a:spcBef>
                <a:spcPts val="853"/>
              </a:spcBef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Cloud Computing</a:t>
            </a:r>
          </a:p>
          <a:p>
            <a:pPr marL="0" indent="0">
              <a:spcBef>
                <a:spcPts val="853"/>
              </a:spcBef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Pervasive Mobile Broadband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2326" y="8589475"/>
            <a:ext cx="136207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66987" y="496711"/>
            <a:ext cx="11054080" cy="1499164"/>
          </a:xfrm>
          <a:ln/>
        </p:spPr>
        <p:txBody>
          <a:bodyPr lIns="0" tIns="0" rIns="0" bIns="0" anchor="ctr"/>
          <a:lstStyle/>
          <a:p>
            <a:pPr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dirty="0"/>
              <a:t>What's coming next in Goggles?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92107" y="2772551"/>
            <a:ext cx="11054080" cy="5725724"/>
          </a:xfrm>
          <a:ln/>
        </p:spPr>
        <p:txBody>
          <a:bodyPr lIns="0" tIns="0" rIns="0" bIns="0" anchor="ctr"/>
          <a:lstStyle/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Expanding the corpus of recognized objects</a:t>
            </a:r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endParaRPr lang="en-GB" sz="3400" dirty="0"/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Using search quality techniques to improve relevancy</a:t>
            </a:r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endParaRPr lang="en-GB" sz="3400" dirty="0"/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Increasing the Goggles footprint</a:t>
            </a:r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endParaRPr lang="en-GB" sz="3400" dirty="0"/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Enabling 3</a:t>
            </a:r>
            <a:r>
              <a:rPr lang="en-GB" sz="3400" baseline="33000" dirty="0"/>
              <a:t>rd</a:t>
            </a:r>
            <a:r>
              <a:rPr lang="en-GB" sz="3400" dirty="0"/>
              <a:t> party developers to create interesting  applications based on computer vision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2326" y="8589475"/>
            <a:ext cx="136207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66987" y="496711"/>
            <a:ext cx="11054080" cy="1499164"/>
          </a:xfrm>
          <a:ln/>
        </p:spPr>
        <p:txBody>
          <a:bodyPr lIns="0" tIns="0" rIns="0" bIns="0" anchor="ctr"/>
          <a:lstStyle/>
          <a:p>
            <a:pPr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dirty="0"/>
              <a:t>Why we aren't ready to do AR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92107" y="2772551"/>
            <a:ext cx="11054080" cy="5725724"/>
          </a:xfrm>
          <a:ln/>
        </p:spPr>
        <p:txBody>
          <a:bodyPr lIns="0" tIns="0" rIns="0" bIns="0" anchor="ctr"/>
          <a:lstStyle/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AR depends on accurate location &amp; pose estimation. Current methods lead to an unsatisfactory user experience</a:t>
            </a:r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endParaRPr lang="en-GB" sz="3400" dirty="0"/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Truly accurate location requires computer vision techniques</a:t>
            </a:r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endParaRPr lang="en-GB" sz="3400" dirty="0"/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AR needs to move beyond a </a:t>
            </a:r>
            <a:r>
              <a:rPr lang="en-GB" sz="3400" dirty="0" err="1"/>
              <a:t>curated</a:t>
            </a:r>
            <a:r>
              <a:rPr lang="en-GB" sz="3400" dirty="0"/>
              <a:t> set of geo located content. The real world is much more dynamic content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2326" y="8589475"/>
            <a:ext cx="136207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l's title p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22250"/>
            <a:ext cx="12433300" cy="93091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CityGML</a:t>
            </a:r>
            <a:r>
              <a:rPr lang="en-US" dirty="0" smtClean="0"/>
              <a:t> and AR</a:t>
            </a:r>
            <a:br>
              <a:rPr lang="en-US" dirty="0" smtClean="0"/>
            </a:br>
            <a:r>
              <a:rPr lang="en-US" sz="2800" dirty="0" smtClean="0"/>
              <a:t>search for "augmented reality" </a:t>
            </a:r>
            <a:r>
              <a:rPr lang="en-US" sz="2800" dirty="0" err="1" smtClean="0"/>
              <a:t>citygml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616" y="1482204"/>
            <a:ext cx="12029440" cy="4443307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CityGML</a:t>
            </a:r>
            <a:endParaRPr lang="en-US" sz="3200" dirty="0" smtClean="0"/>
          </a:p>
          <a:p>
            <a:pPr lvl="1"/>
            <a:r>
              <a:rPr lang="en-US" sz="3200" dirty="0" smtClean="0">
                <a:solidFill>
                  <a:srgbClr val="000000"/>
                </a:solidFill>
                <a:ea typeface="+mn-ea"/>
                <a:cs typeface="+mn-cs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pplication scheme of GML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ea typeface="+mn-ea"/>
                <a:cs typeface="+mn-cs"/>
              </a:rPr>
              <a:t>Structure for t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hematic modeling, semantic descriptions, appearance storage </a:t>
            </a:r>
            <a:r>
              <a:rPr lang="en-US" sz="3200" dirty="0" smtClean="0">
                <a:solidFill>
                  <a:srgbClr val="000000"/>
                </a:solidFill>
                <a:ea typeface="+mn-ea"/>
                <a:cs typeface="+mn-cs"/>
              </a:rPr>
              <a:t>of</a:t>
            </a:r>
            <a:r>
              <a:rPr lang="en-US" sz="3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3D geometries</a:t>
            </a:r>
            <a:r>
              <a:rPr lang="en-US" sz="3200" dirty="0" smtClean="0">
                <a:solidFill>
                  <a:srgbClr val="000000"/>
                </a:solidFill>
              </a:rPr>
              <a:t> and features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</a:rPr>
              <a:t>Aligned with IFCs and BIM standards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Example: Extension of Electronic Nautical Charts for 3D interactive Visualization via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CityGML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Haase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and Koch, 2010</a:t>
            </a:r>
            <a:endParaRPr lang="en-US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2414" y="4722165"/>
            <a:ext cx="6402386" cy="361538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lg"/>
            <a:tailEnd type="none" w="med" len="med"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229" y="4988474"/>
            <a:ext cx="6450689" cy="320567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lg"/>
            <a:tailEnd type="none" w="med" len="med"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36852" y="9141685"/>
            <a:ext cx="4551680" cy="325120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en-US" sz="1800" dirty="0" smtClean="0"/>
              <a:t>© 2010 Open Geospatial Consortium, Inc.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ARML and KML</a:t>
            </a:r>
            <a:br>
              <a:rPr lang="en-US" dirty="0" smtClean="0"/>
            </a:br>
            <a:r>
              <a:rPr lang="en-US" sz="3400" dirty="0" smtClean="0"/>
              <a:t>search "augmented reality" </a:t>
            </a:r>
            <a:r>
              <a:rPr lang="en-US" sz="3400" dirty="0" err="1" smtClean="0"/>
              <a:t>kml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96" y="1819769"/>
            <a:ext cx="12029440" cy="262353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ARML is an initiative to standardize the way points of interest are described and used in AR applications</a:t>
            </a:r>
          </a:p>
          <a:p>
            <a:r>
              <a:rPr lang="en-US" dirty="0" err="1" smtClean="0">
                <a:solidFill>
                  <a:srgbClr val="000000"/>
                </a:solidFill>
                <a:hlinkClick r:id="rId2"/>
              </a:rPr>
              <a:t>Wikitude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 World Browser</a:t>
            </a:r>
            <a:r>
              <a:rPr lang="en-US" dirty="0" smtClean="0">
                <a:solidFill>
                  <a:srgbClr val="000000"/>
                </a:solidFill>
              </a:rPr>
              <a:t> from </a:t>
            </a:r>
            <a:r>
              <a:rPr lang="en-US" dirty="0" err="1" smtClean="0">
                <a:solidFill>
                  <a:srgbClr val="000000"/>
                </a:solidFill>
                <a:hlinkClick r:id="rId3"/>
              </a:rPr>
              <a:t>Mobilizy</a:t>
            </a:r>
            <a:r>
              <a:rPr lang="en-US" dirty="0" smtClean="0">
                <a:solidFill>
                  <a:srgbClr val="000000"/>
                </a:solidFill>
              </a:rPr>
              <a:t> is the first AR browser that natively supports ARML.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0" y="4443307"/>
            <a:ext cx="6502400" cy="433493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lg"/>
            <a:tailEnd type="none" w="med" len="med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37090" y="8825158"/>
            <a:ext cx="1686099" cy="28520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000" dirty="0" smtClean="0"/>
              <a:t>http://www.openarml.org/</a:t>
            </a:r>
            <a:endParaRPr lang="en-US" sz="10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36852" y="9141685"/>
            <a:ext cx="4551680" cy="325120"/>
          </a:xfrm>
          <a:prstGeom prst="rect">
            <a:avLst/>
          </a:prstGeom>
        </p:spPr>
        <p:txBody>
          <a:bodyPr lIns="130046" tIns="65023" rIns="130046" bIns="65023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  <a:cs typeface="ＭＳ Ｐゴシック" pitchFamily="-110" charset="-128"/>
                <a:sym typeface="GillSans" pitchFamily="1" charset="0"/>
              </a:rPr>
              <a:t>© 2010 Open Geospatial Consortium, Inc.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  <a:cs typeface="ＭＳ Ｐゴシック" pitchFamily="-110" charset="-128"/>
              <a:sym typeface="GillSan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526" y="2367683"/>
            <a:ext cx="7952388" cy="596053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lg"/>
            <a:tailEnd type="none" w="med" len="me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36" y="194168"/>
            <a:ext cx="12350044" cy="1106311"/>
          </a:xfrm>
        </p:spPr>
        <p:txBody>
          <a:bodyPr/>
          <a:lstStyle/>
          <a:p>
            <a:r>
              <a:rPr lang="en-US" dirty="0" err="1" smtClean="0"/>
              <a:t>Sensorpedia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http://www.sensorpedia.com/index.php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76" y="1297836"/>
            <a:ext cx="12029440" cy="2384212"/>
          </a:xfrm>
        </p:spPr>
        <p:txBody>
          <a:bodyPr/>
          <a:lstStyle/>
          <a:p>
            <a:r>
              <a:rPr lang="en-US" sz="2800" dirty="0" smtClean="0"/>
              <a:t>Sensors are a critical source of AR content</a:t>
            </a:r>
          </a:p>
          <a:p>
            <a:r>
              <a:rPr lang="en-US" sz="2800" dirty="0" smtClean="0"/>
              <a:t>program initiated by </a:t>
            </a:r>
            <a:r>
              <a:rPr lang="en-US" sz="2800" dirty="0" smtClean="0">
                <a:hlinkClick r:id="rId3"/>
              </a:rPr>
              <a:t>Oak Ridge National Laboratory</a:t>
            </a:r>
            <a:r>
              <a:rPr lang="en-US" sz="2800" dirty="0" smtClean="0"/>
              <a:t> (</a:t>
            </a:r>
            <a:r>
              <a:rPr lang="en-US" sz="2800" dirty="0" smtClean="0">
                <a:hlinkClick r:id="rId3"/>
              </a:rPr>
              <a:t>ORNL</a:t>
            </a:r>
            <a:r>
              <a:rPr lang="en-US" sz="2800" dirty="0" smtClean="0"/>
              <a:t>) to utilize Web 2.0 social networking principles to organize and provide access to online sensor network data and related data sets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81180" y="7882831"/>
            <a:ext cx="10116290" cy="6237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200" dirty="0" smtClean="0"/>
              <a:t>OGC Sensor Observation Service interface just added</a:t>
            </a:r>
            <a:endParaRPr lang="en-US" sz="3200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 bwMode="auto">
          <a:xfrm rot="16200000" flipV="1">
            <a:off x="6302360" y="6545865"/>
            <a:ext cx="1517226" cy="1156705"/>
          </a:xfrm>
          <a:prstGeom prst="straightConnector1">
            <a:avLst/>
          </a:prstGeom>
          <a:ln>
            <a:headEnd type="stealth" w="med" len="lg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14196907" y="7802880"/>
            <a:ext cx="1300480" cy="1300480"/>
          </a:xfrm>
          <a:prstGeom prst="straightConnector1">
            <a:avLst/>
          </a:prstGeom>
          <a:noFill/>
          <a:ln w="9525" cap="flat" cmpd="sng" algn="ctr">
            <a:solidFill>
              <a:srgbClr val="969696"/>
            </a:solidFill>
            <a:prstDash val="solid"/>
            <a:round/>
            <a:headEnd type="stealth" w="med" len="lg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842347" y="5310294"/>
            <a:ext cx="2118834" cy="777647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err="1" smtClean="0"/>
              <a:t>OpenID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 bwMode="auto">
          <a:xfrm rot="5400000">
            <a:off x="2805549" y="4973016"/>
            <a:ext cx="433494" cy="241063"/>
          </a:xfrm>
          <a:prstGeom prst="straightConnector1">
            <a:avLst/>
          </a:prstGeom>
          <a:noFill/>
          <a:ln w="9525" cap="flat" cmpd="sng" algn="ctr">
            <a:solidFill>
              <a:srgbClr val="969696"/>
            </a:solidFill>
            <a:prstDash val="solid"/>
            <a:round/>
            <a:headEnd type="stealth" w="med" len="lg"/>
            <a:tailEnd type="arrow"/>
          </a:ln>
          <a:effectLst/>
        </p:spPr>
      </p:cxnSp>
      <p:sp>
        <p:nvSpPr>
          <p:cNvPr id="12" name="Footer Placeholder 3"/>
          <p:cNvSpPr txBox="1">
            <a:spLocks/>
          </p:cNvSpPr>
          <p:nvPr/>
        </p:nvSpPr>
        <p:spPr>
          <a:xfrm>
            <a:off x="336852" y="9141685"/>
            <a:ext cx="4551680" cy="325120"/>
          </a:xfrm>
          <a:prstGeom prst="rect">
            <a:avLst/>
          </a:prstGeom>
        </p:spPr>
        <p:txBody>
          <a:bodyPr lIns="130046" tIns="65023" rIns="130046" bIns="65023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10" charset="0"/>
                <a:ea typeface="ＭＳ Ｐゴシック" pitchFamily="-110" charset="-128"/>
                <a:cs typeface="ＭＳ Ｐゴシック" pitchFamily="-110" charset="-128"/>
                <a:sym typeface="GillSans" pitchFamily="1" charset="0"/>
              </a:rPr>
              <a:t>© 2010 Open Geospatial Consortium, Inc.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ＭＳ Ｐゴシック" pitchFamily="-110" charset="-128"/>
              <a:cs typeface="ＭＳ Ｐゴシック" pitchFamily="-110" charset="-128"/>
              <a:sym typeface="GillSan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7726363" y="0"/>
            <a:ext cx="5278437" cy="975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1809" y="-437194"/>
            <a:ext cx="11228654" cy="6541836"/>
          </a:xfrm>
        </p:spPr>
        <p:txBody>
          <a:bodyPr/>
          <a:lstStyle/>
          <a:p>
            <a:pPr marL="0" lvl="2" indent="0">
              <a:lnSpc>
                <a:spcPct val="90000"/>
              </a:lnSpc>
              <a:spcAft>
                <a:spcPts val="0"/>
              </a:spcAft>
            </a:pPr>
            <a:r>
              <a:rPr lang="en-US" sz="6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Truly Open Augmented Reality</a:t>
            </a:r>
            <a:r>
              <a:rPr lang="en-US" sz="5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sz="5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5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Where 2.0</a:t>
            </a:r>
            <a:b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San Jose California</a:t>
            </a:r>
            <a: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March 31, 2010</a:t>
            </a:r>
            <a:r>
              <a:rPr lang="en-US" sz="28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sz="28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endParaRPr lang="en-US" sz="480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370" name="Rectangle 20"/>
          <p:cNvSpPr>
            <a:spLocks noChangeArrowheads="1"/>
          </p:cNvSpPr>
          <p:nvPr/>
        </p:nvSpPr>
        <p:spPr bwMode="auto">
          <a:xfrm>
            <a:off x="0" y="9471025"/>
            <a:ext cx="8289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800"/>
              <a:t>©2010 Institute for the Future All rights reserved. All other brands and trademarks are the property of their respective owners. Reproduction prohibited without written permission.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57184" y="4144584"/>
            <a:ext cx="10502428" cy="46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/>
              <a:ea typeface="ＭＳ Ｐゴシック" pitchFamily="-112" charset="-128"/>
              <a:cs typeface="ＭＳ Ｐゴシック" pitchFamily="-112" charset="-128"/>
              <a:sym typeface="GillSans" pitchFamily="1" charset="0"/>
            </a:endParaRPr>
          </a:p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Damon Hernandez - Web 3D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/>
              <a:ea typeface="ＭＳ Ｐゴシック" pitchFamily="-112" charset="-128"/>
              <a:cs typeface="ＭＳ Ｐゴシック" pitchFamily="-112" charset="-128"/>
              <a:sym typeface="GillSan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2" name="Picture 3" descr="C:\Users\MetaverseOne\Desktop\Send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2" descr="C:\Users\MetaverseOne\Desktop\Send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viewfinder is the new browser</a:t>
            </a:r>
            <a:endParaRPr lang="en-US" dirty="0"/>
          </a:p>
        </p:txBody>
      </p:sp>
      <p:pic>
        <p:nvPicPr>
          <p:cNvPr id="3" name="Picture 2" descr="7_theodol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94" y="1300038"/>
            <a:ext cx="9474339" cy="6237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8884" y="7641996"/>
            <a:ext cx="1154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thodelite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2" descr="C:\Users\MetaverseOne\Desktop\Send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7726363" y="0"/>
            <a:ext cx="5278437" cy="975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964" y="0"/>
            <a:ext cx="11228654" cy="2977381"/>
          </a:xfrm>
        </p:spPr>
        <p:txBody>
          <a:bodyPr/>
          <a:lstStyle/>
          <a:p>
            <a:pPr marL="0" lvl="2" indent="0">
              <a:lnSpc>
                <a:spcPct val="90000"/>
              </a:lnSpc>
              <a:spcAft>
                <a:spcPts val="0"/>
              </a:spcAft>
            </a:pPr>
            <a:r>
              <a:rPr lang="en-US" sz="6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Truly Open Augmented Reality</a:t>
            </a:r>
            <a:r>
              <a:rPr lang="en-US" sz="5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sz="5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5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sz="28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endParaRPr lang="en-US" sz="480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370" name="Rectangle 20"/>
          <p:cNvSpPr>
            <a:spLocks noChangeArrowheads="1"/>
          </p:cNvSpPr>
          <p:nvPr/>
        </p:nvSpPr>
        <p:spPr bwMode="auto">
          <a:xfrm>
            <a:off x="0" y="9471025"/>
            <a:ext cx="8289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800"/>
              <a:t>©2010 Institute for the Future All rights reserved. All other brands and trademarks are the property of their respective owners. Reproduction prohibited without written permission.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00573" y="1235661"/>
            <a:ext cx="10502428" cy="46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/>
              <a:ea typeface="ＭＳ Ｐゴシック" pitchFamily="-112" charset="-128"/>
              <a:cs typeface="ＭＳ Ｐゴシック" pitchFamily="-112" charset="-128"/>
              <a:sym typeface="GillSans" pitchFamily="1" charset="0"/>
            </a:endParaRPr>
          </a:p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</a:pPr>
            <a:r>
              <a:rPr lang="en-US" sz="4800" kern="0" dirty="0" smtClean="0">
                <a:solidFill>
                  <a:srgbClr val="004080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rPr>
              <a:t>Sophia </a:t>
            </a:r>
            <a:r>
              <a:rPr lang="en-US" sz="4800" kern="0" dirty="0" err="1" smtClean="0">
                <a:solidFill>
                  <a:srgbClr val="004080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rPr>
              <a:t>Parafina</a:t>
            </a:r>
            <a:r>
              <a:rPr lang="en-US" sz="4800" kern="0" dirty="0" smtClean="0">
                <a:solidFill>
                  <a:srgbClr val="004080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rPr>
              <a:t> – </a:t>
            </a:r>
            <a:r>
              <a:rPr lang="en-US" sz="4800" kern="0" dirty="0" err="1" smtClean="0">
                <a:solidFill>
                  <a:srgbClr val="004080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rPr>
              <a:t>OpenGeo</a:t>
            </a:r>
            <a:endParaRPr lang="en-US" sz="4800" kern="0" dirty="0" smtClean="0">
              <a:solidFill>
                <a:srgbClr val="004080"/>
              </a:solidFill>
              <a:latin typeface="Arial"/>
              <a:ea typeface="ＭＳ Ｐゴシック" pitchFamily="-112" charset="-128"/>
              <a:cs typeface="ＭＳ Ｐゴシック" pitchFamily="-112" charset="-128"/>
            </a:endParaRPr>
          </a:p>
          <a:p>
            <a:pPr marL="1714500" lvl="3" indent="-342900" eaLnBrk="0" hangingPunct="0">
              <a:spcAft>
                <a:spcPts val="66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lang="en-US" sz="4800" kern="0" dirty="0" smtClean="0">
                <a:solidFill>
                  <a:srgbClr val="004080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5400" dirty="0" smtClean="0"/>
              <a:t>open data </a:t>
            </a:r>
            <a:r>
              <a:rPr lang="en-US" sz="5400" dirty="0" err="1" smtClean="0"/>
              <a:t>format(s</a:t>
            </a:r>
            <a:r>
              <a:rPr lang="en-US" sz="5400" dirty="0" smtClean="0"/>
              <a:t>)</a:t>
            </a:r>
          </a:p>
          <a:p>
            <a:pPr marL="1714500" lvl="3" indent="-342900" eaLnBrk="0" hangingPunct="0">
              <a:spcAft>
                <a:spcPts val="66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lang="en-US" sz="5400" dirty="0" smtClean="0"/>
              <a:t> open protocol</a:t>
            </a:r>
          </a:p>
          <a:p>
            <a:pPr marL="1714500" lvl="3" indent="-342900" eaLnBrk="0" hangingPunct="0">
              <a:spcAft>
                <a:spcPts val="66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lang="en-US" sz="5400" dirty="0" smtClean="0"/>
              <a:t> support for interaction</a:t>
            </a:r>
            <a:endParaRPr lang="en-US" sz="5400" kern="0" dirty="0" smtClean="0">
              <a:solidFill>
                <a:srgbClr val="004080"/>
              </a:solidFill>
              <a:latin typeface="Arial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7726363" y="0"/>
            <a:ext cx="5278437" cy="975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1809" y="-437194"/>
            <a:ext cx="11228654" cy="6453822"/>
          </a:xfrm>
        </p:spPr>
        <p:txBody>
          <a:bodyPr/>
          <a:lstStyle/>
          <a:p>
            <a:pPr marL="0" lvl="2" indent="0">
              <a:lnSpc>
                <a:spcPct val="90000"/>
              </a:lnSpc>
              <a:spcAft>
                <a:spcPts val="0"/>
              </a:spcAft>
            </a:pPr>
            <a:r>
              <a:rPr lang="en-US" sz="6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Truly Open Augmented Reality</a:t>
            </a:r>
            <a:r>
              <a:rPr lang="en-US" sz="5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sz="5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Where 2.0</a:t>
            </a:r>
            <a:b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San Jose California</a:t>
            </a:r>
            <a: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2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March 31, 2010</a:t>
            </a:r>
            <a:r>
              <a:rPr lang="en-US" sz="28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sz="28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</a:br>
            <a:endParaRPr lang="en-US" sz="480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5370" name="Rectangle 20"/>
          <p:cNvSpPr>
            <a:spLocks noChangeArrowheads="1"/>
          </p:cNvSpPr>
          <p:nvPr/>
        </p:nvSpPr>
        <p:spPr bwMode="auto">
          <a:xfrm>
            <a:off x="0" y="9471025"/>
            <a:ext cx="8289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800"/>
              <a:t>©2010 Institute for the Future All rights reserved. All other brands and trademarks are the property of their respective owners. Reproduction prohibited without written permission.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57184" y="4144584"/>
            <a:ext cx="10502428" cy="46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Mike Liebhold – Institute for the Future</a:t>
            </a:r>
          </a:p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Shailesh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Nalawadi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  -  Google  </a:t>
            </a:r>
          </a:p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Carl Reed - OGC Open Geospatial Consortium</a:t>
            </a:r>
          </a:p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Damon Hernandez - Web 3D</a:t>
            </a:r>
          </a:p>
          <a:p>
            <a:pPr marL="800100" lvl="1" indent="-342900" eaLnBrk="0" hangingPunct="0">
              <a:spcAft>
                <a:spcPts val="24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Sophia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Parafina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 –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OpenGeo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 </a:t>
            </a:r>
          </a:p>
          <a:p>
            <a:pPr marL="800100" lvl="1" indent="-342900" eaLnBrk="0" hangingPunct="0">
              <a:spcAft>
                <a:spcPts val="1200"/>
              </a:spcAft>
              <a:buClr>
                <a:srgbClr val="F98D04"/>
              </a:buClr>
              <a:buSzPct val="100000"/>
              <a:buFont typeface="Times" pitchFamily="-110" charset="0"/>
              <a:buChar char="•"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/>
              <a:ea typeface="ＭＳ Ｐゴシック" pitchFamily="-112" charset="-128"/>
              <a:cs typeface="ＭＳ Ｐゴシック" pitchFamily="-112" charset="-128"/>
              <a:sym typeface="GillSan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949" y="0"/>
            <a:ext cx="11053763" cy="1625600"/>
          </a:xfrm>
        </p:spPr>
        <p:txBody>
          <a:bodyPr/>
          <a:lstStyle/>
          <a:p>
            <a:r>
              <a:rPr lang="en-US" dirty="0" smtClean="0"/>
              <a:t>AR = </a:t>
            </a:r>
            <a:r>
              <a:rPr lang="en-US" dirty="0" err="1" smtClean="0"/>
              <a:t>Geodata</a:t>
            </a:r>
            <a:r>
              <a:rPr lang="en-US" dirty="0" smtClean="0"/>
              <a:t> in the real world</a:t>
            </a:r>
            <a:endParaRPr lang="en-US" dirty="0"/>
          </a:p>
        </p:txBody>
      </p:sp>
      <p:pic>
        <p:nvPicPr>
          <p:cNvPr id="3" name="Picture 2" descr="gearth screenshot sj marrio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91" y="1313955"/>
            <a:ext cx="8831891" cy="7869333"/>
          </a:xfrm>
          <a:prstGeom prst="rect">
            <a:avLst/>
          </a:prstGeom>
        </p:spPr>
      </p:pic>
      <p:sp>
        <p:nvSpPr>
          <p:cNvPr id="4" name="Folded Corner 7"/>
          <p:cNvSpPr>
            <a:spLocks noChangeArrowheads="1"/>
          </p:cNvSpPr>
          <p:nvPr/>
        </p:nvSpPr>
        <p:spPr bwMode="auto">
          <a:xfrm>
            <a:off x="8885846" y="1240457"/>
            <a:ext cx="4118954" cy="4318158"/>
          </a:xfrm>
          <a:prstGeom prst="foldedCorner">
            <a:avLst>
              <a:gd name="adj" fmla="val 16667"/>
            </a:avLst>
          </a:prstGeom>
          <a:solidFill>
            <a:srgbClr val="FFF68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i="1" dirty="0">
                <a:latin typeface="Chalkboard" pitchFamily="-110" charset="0"/>
                <a:ea typeface="Chalkboard" pitchFamily="-110" charset="0"/>
                <a:cs typeface="Chalkboard" pitchFamily="-110" charset="0"/>
              </a:rPr>
              <a:t>Update: KML content 11/09</a:t>
            </a:r>
          </a:p>
          <a:p>
            <a:endParaRPr lang="en-US" sz="2400" i="1" dirty="0">
              <a:latin typeface="Chalkboard" pitchFamily="-110" charset="0"/>
              <a:ea typeface="Chalkboard" pitchFamily="-110" charset="0"/>
              <a:cs typeface="Chalkboard" pitchFamily="-110" charset="0"/>
            </a:endParaRPr>
          </a:p>
          <a:p>
            <a:pPr lvl="1">
              <a:spcAft>
                <a:spcPts val="1800"/>
              </a:spcAft>
              <a:buFont typeface="Arial" pitchFamily="-110" charset="0"/>
              <a:buChar char="•"/>
            </a:pPr>
            <a:r>
              <a:rPr lang="en-US" sz="2400" i="1" dirty="0">
                <a:latin typeface="Chalkboard" pitchFamily="-110" charset="0"/>
                <a:ea typeface="Chalkboard" pitchFamily="-110" charset="0"/>
                <a:cs typeface="Chalkboard" pitchFamily="-110" charset="0"/>
              </a:rPr>
              <a:t>250,000 public websites hosting KML</a:t>
            </a:r>
          </a:p>
          <a:p>
            <a:pPr lvl="1">
              <a:spcAft>
                <a:spcPts val="1800"/>
              </a:spcAft>
              <a:buFont typeface="Arial" pitchFamily="-110" charset="0"/>
              <a:buChar char="•"/>
            </a:pPr>
            <a:r>
              <a:rPr lang="en-US" sz="2400" i="1" dirty="0">
                <a:latin typeface="Chalkboard" pitchFamily="-110" charset="0"/>
                <a:ea typeface="Chalkboard" pitchFamily="-110" charset="0"/>
                <a:cs typeface="Chalkboard" pitchFamily="-110" charset="0"/>
              </a:rPr>
              <a:t>500,000,000 </a:t>
            </a:r>
            <a:r>
              <a:rPr lang="en-US" sz="2400" i="1" dirty="0" smtClean="0">
                <a:latin typeface="Chalkboard" pitchFamily="-110" charset="0"/>
                <a:ea typeface="Chalkboard" pitchFamily="-110" charset="0"/>
                <a:cs typeface="Chalkboard" pitchFamily="-110" charset="0"/>
              </a:rPr>
              <a:t>publicly </a:t>
            </a:r>
            <a:r>
              <a:rPr lang="en-US" sz="2400" i="1" dirty="0">
                <a:latin typeface="Chalkboard" pitchFamily="-110" charset="0"/>
                <a:ea typeface="Chalkboard" pitchFamily="-110" charset="0"/>
                <a:cs typeface="Chalkboard" pitchFamily="-110" charset="0"/>
              </a:rPr>
              <a:t>hosted  KML/KMZ files  </a:t>
            </a:r>
          </a:p>
          <a:p>
            <a:pPr lvl="1">
              <a:spcAft>
                <a:spcPts val="1800"/>
              </a:spcAft>
              <a:buFont typeface="Arial" pitchFamily="-110" charset="0"/>
              <a:buChar char="•"/>
            </a:pPr>
            <a:r>
              <a:rPr lang="en-US" sz="2400" i="1" dirty="0">
                <a:latin typeface="Chalkboard" pitchFamily="-110" charset="0"/>
                <a:ea typeface="Chalkboard" pitchFamily="-110" charset="0"/>
                <a:cs typeface="Chalkboard" pitchFamily="-110" charset="0"/>
              </a:rPr>
              <a:t>2 Billion KML place marks </a:t>
            </a:r>
          </a:p>
          <a:p>
            <a:pPr>
              <a:spcAft>
                <a:spcPts val="1800"/>
              </a:spcAft>
              <a:buFont typeface="Times" pitchFamily="-110" charset="0"/>
              <a:buNone/>
            </a:pPr>
            <a:r>
              <a:rPr lang="en-US" sz="800" dirty="0"/>
              <a:t>  </a:t>
            </a:r>
            <a:r>
              <a:rPr lang="en-US" sz="800" dirty="0">
                <a:hlinkClick r:id="rId3"/>
              </a:rPr>
              <a:t>http://www.gearthblog.com/blog/archives/2009/08/google_earth_surpasses_500_million.html</a:t>
            </a:r>
            <a:endParaRPr lang="en-US" sz="36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google</a:t>
            </a:r>
            <a:r>
              <a:rPr lang="en-US" dirty="0" smtClean="0"/>
              <a:t> </a:t>
            </a:r>
            <a:r>
              <a:rPr lang="en-US" dirty="0" err="1" smtClean="0"/>
              <a:t>kml</a:t>
            </a:r>
            <a:r>
              <a:rPr lang="en-US" dirty="0" smtClean="0"/>
              <a:t> place pages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46346" y="1908082"/>
            <a:ext cx="4290839" cy="8153400"/>
          </a:xfrm>
        </p:spPr>
        <p:txBody>
          <a:bodyPr/>
          <a:lstStyle/>
          <a:p>
            <a:pPr algn="r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r">
              <a:spcAft>
                <a:spcPts val="600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not html  </a:t>
            </a:r>
          </a:p>
          <a:p>
            <a:pPr algn="r"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 err="1" smtClean="0">
                <a:solidFill>
                  <a:schemeClr val="tx1"/>
                </a:solidFill>
              </a:rPr>
              <a:t>plugins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r"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 err="1" smtClean="0">
                <a:solidFill>
                  <a:schemeClr val="tx1"/>
                </a:solidFill>
              </a:rPr>
              <a:t>stylesheets</a:t>
            </a:r>
            <a:endParaRPr lang="en-US" dirty="0" smtClean="0">
              <a:solidFill>
                <a:schemeClr val="tx1"/>
              </a:solidFill>
            </a:endParaRPr>
          </a:p>
          <a:p>
            <a:pPr algn="r">
              <a:spcAft>
                <a:spcPts val="0"/>
              </a:spcAft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r">
              <a:spcAft>
                <a:spcPts val="600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searchable? </a:t>
            </a:r>
          </a:p>
          <a:p>
            <a:endParaRPr lang="en-US" sz="2400" dirty="0" smtClean="0"/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pPr>
              <a:buFont typeface="Times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Font typeface="Times" charset="0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Font typeface="Times" charset="0"/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28676" name="Picture 4" descr="picture-kmz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716" y="1482432"/>
            <a:ext cx="6821079" cy="68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5664200" y="8382000"/>
            <a:ext cx="2613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http://www.mimoa.eu/blog/wp-content/picture-kmz.jpg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google</a:t>
            </a:r>
            <a:r>
              <a:rPr lang="en-US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KML focal plane markup</a:t>
            </a:r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23" name="Picture 4" descr="google street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1765300"/>
            <a:ext cx="10842625" cy="76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ded Corner 7"/>
          <p:cNvSpPr>
            <a:spLocks noChangeArrowheads="1"/>
          </p:cNvSpPr>
          <p:nvPr/>
        </p:nvSpPr>
        <p:spPr bwMode="auto">
          <a:xfrm>
            <a:off x="8532266" y="4651984"/>
            <a:ext cx="4032174" cy="4389135"/>
          </a:xfrm>
          <a:prstGeom prst="foldedCorner">
            <a:avLst>
              <a:gd name="adj" fmla="val 16667"/>
            </a:avLst>
          </a:prstGeom>
          <a:solidFill>
            <a:srgbClr val="FFF68C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r>
              <a:rPr lang="en-US" sz="1800" i="1" dirty="0" smtClean="0">
                <a:latin typeface="Chalkboard" pitchFamily="-110" charset="0"/>
                <a:ea typeface="Chalkboard" pitchFamily="-110" charset="0"/>
                <a:cs typeface="Chalkboard" pitchFamily="-110" charset="0"/>
              </a:rPr>
              <a:t> </a:t>
            </a:r>
            <a:endParaRPr lang="en-US" sz="1600" i="1" dirty="0" smtClean="0">
              <a:latin typeface="Chalkboard" pitchFamily="-110" charset="0"/>
              <a:ea typeface="Chalkboard" pitchFamily="-110" charset="0"/>
              <a:cs typeface="Chalkboard" pitchFamily="-110" charset="0"/>
            </a:endParaRPr>
          </a:p>
          <a:p>
            <a:pPr lvl="1"/>
            <a:r>
              <a:rPr lang="en-US" sz="1600" dirty="0" smtClean="0"/>
              <a:t>&lt;Point/</a:t>
            </a:r>
            <a:r>
              <a:rPr lang="en-US" sz="1600" dirty="0" err="1" smtClean="0"/>
              <a:t>PhotoOverlay</a:t>
            </a:r>
            <a:r>
              <a:rPr lang="en-US" sz="1600" dirty="0" smtClean="0"/>
              <a:t> &gt; </a:t>
            </a:r>
          </a:p>
          <a:p>
            <a:pPr lvl="1"/>
            <a:endParaRPr lang="en-US" sz="1600" dirty="0" smtClean="0"/>
          </a:p>
          <a:p>
            <a:pPr marL="457200" lvl="2"/>
            <a:r>
              <a:rPr lang="en-US" sz="1600" dirty="0" smtClean="0"/>
              <a:t>&lt;coordinates&gt;</a:t>
            </a:r>
          </a:p>
          <a:p>
            <a:pPr marL="914400" lvl="3"/>
            <a:r>
              <a:rPr lang="en-US" sz="1600" dirty="0" smtClean="0"/>
              <a:t>&lt;</a:t>
            </a:r>
            <a:r>
              <a:rPr lang="en-US" sz="1600" dirty="0" err="1" smtClean="0"/>
              <a:t>lon,lat[,alt</a:t>
            </a:r>
            <a:r>
              <a:rPr lang="en-US" sz="1600" dirty="0" smtClean="0"/>
              <a:t>] </a:t>
            </a:r>
            <a:r>
              <a:rPr lang="en-US" sz="1600" dirty="0" smtClean="0">
                <a:sym typeface="Wingdings"/>
              </a:rPr>
              <a:t>&gt;</a:t>
            </a:r>
          </a:p>
          <a:p>
            <a:pPr marL="457200" lvl="2"/>
            <a:r>
              <a:rPr lang="en-US" sz="1600" dirty="0" smtClean="0"/>
              <a:t>&lt;/coordinates&gt;</a:t>
            </a:r>
            <a:endParaRPr lang="en-US" sz="1600" dirty="0" smtClean="0">
              <a:sym typeface="Wingdings"/>
            </a:endParaRPr>
          </a:p>
          <a:p>
            <a:pPr marL="457200" lvl="2"/>
            <a:endParaRPr lang="en-US" sz="1600" dirty="0" smtClean="0">
              <a:sym typeface="Wingdings"/>
            </a:endParaRPr>
          </a:p>
          <a:p>
            <a:pPr lvl="1"/>
            <a:r>
              <a:rPr lang="en-US" sz="1600" dirty="0" smtClean="0"/>
              <a:t>&lt;distance&gt;0&lt;/distance&gt;  &lt;-&gt; 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&lt;</a:t>
            </a:r>
            <a:r>
              <a:rPr lang="en-US" sz="1600" dirty="0" err="1" smtClean="0"/>
              <a:t>leftFov</a:t>
            </a:r>
            <a:r>
              <a:rPr lang="en-US" sz="1600" dirty="0" smtClean="0"/>
              <a:t>&gt;0&lt;/</a:t>
            </a:r>
            <a:r>
              <a:rPr lang="en-US" sz="1600" dirty="0" err="1" smtClean="0"/>
              <a:t>leftFov</a:t>
            </a:r>
            <a:r>
              <a:rPr lang="en-US" sz="1600" dirty="0" smtClean="0"/>
              <a:t>&gt; &lt;-&gt; </a:t>
            </a:r>
          </a:p>
          <a:p>
            <a:pPr lvl="2"/>
            <a:r>
              <a:rPr lang="en-US" sz="1600" dirty="0" smtClean="0"/>
              <a:t>&lt;</a:t>
            </a:r>
            <a:r>
              <a:rPr lang="en-US" sz="1600" dirty="0" err="1" smtClean="0"/>
              <a:t>rightFov</a:t>
            </a:r>
            <a:r>
              <a:rPr lang="en-US" sz="1600" dirty="0" smtClean="0"/>
              <a:t>&gt;0&lt;/</a:t>
            </a:r>
            <a:r>
              <a:rPr lang="en-US" sz="1600" dirty="0" err="1" smtClean="0"/>
              <a:t>rightFov</a:t>
            </a:r>
            <a:r>
              <a:rPr lang="en-US" sz="1600" dirty="0" smtClean="0"/>
              <a:t>&gt; &lt;-&gt; </a:t>
            </a:r>
          </a:p>
          <a:p>
            <a:pPr lvl="2"/>
            <a:r>
              <a:rPr lang="en-US" sz="1600" dirty="0" smtClean="0"/>
              <a:t>&lt;</a:t>
            </a:r>
            <a:r>
              <a:rPr lang="en-US" sz="1600" dirty="0" err="1" smtClean="0"/>
              <a:t>bottomFov</a:t>
            </a:r>
            <a:r>
              <a:rPr lang="en-US" sz="1600" dirty="0" smtClean="0"/>
              <a:t>&gt;0&lt;/</a:t>
            </a:r>
            <a:r>
              <a:rPr lang="en-US" sz="1600" dirty="0" err="1" smtClean="0"/>
              <a:t>bottomFov</a:t>
            </a:r>
            <a:r>
              <a:rPr lang="en-US" sz="1600" dirty="0" smtClean="0"/>
              <a:t>&gt; &lt;-&gt; </a:t>
            </a:r>
          </a:p>
          <a:p>
            <a:pPr lvl="2"/>
            <a:r>
              <a:rPr lang="en-US" sz="1600" dirty="0" smtClean="0"/>
              <a:t>&lt;</a:t>
            </a:r>
            <a:r>
              <a:rPr lang="en-US" sz="1600" dirty="0" err="1" smtClean="0"/>
              <a:t>topFov</a:t>
            </a:r>
            <a:r>
              <a:rPr lang="en-US" sz="1600" dirty="0" smtClean="0"/>
              <a:t>&gt;0&lt;/</a:t>
            </a:r>
            <a:r>
              <a:rPr lang="en-US" sz="1600" dirty="0" err="1" smtClean="0"/>
              <a:t>topFov</a:t>
            </a:r>
            <a:r>
              <a:rPr lang="en-US" sz="1600" dirty="0" smtClean="0"/>
              <a:t>&gt; &lt;-&gt; 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&lt;/Point/</a:t>
            </a:r>
            <a:r>
              <a:rPr lang="en-US" sz="1600" dirty="0" err="1" smtClean="0"/>
              <a:t>PhotoOverlay</a:t>
            </a:r>
            <a:r>
              <a:rPr lang="en-US" sz="1600" dirty="0" smtClean="0"/>
              <a:t>&gt;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itle 12"/>
          <p:cNvSpPr>
            <a:spLocks noGrp="1"/>
          </p:cNvSpPr>
          <p:nvPr>
            <p:ph type="title"/>
          </p:nvPr>
        </p:nvSpPr>
        <p:spPr>
          <a:xfrm>
            <a:off x="238125" y="-387350"/>
            <a:ext cx="11053763" cy="1625600"/>
          </a:xfrm>
        </p:spPr>
        <p:txBody>
          <a:bodyPr/>
          <a:lstStyle/>
          <a:p>
            <a:r>
              <a:rPr lang="en-US" sz="40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camera sensed and point cloud positioning</a:t>
            </a:r>
          </a:p>
        </p:txBody>
      </p:sp>
      <p:pic>
        <p:nvPicPr>
          <p:cNvPr id="6" name="Picture 5" descr="photosyn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563" y="1406525"/>
            <a:ext cx="3949700" cy="35687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32771" name="Group 7"/>
          <p:cNvGrpSpPr>
            <a:grpSpLocks/>
          </p:cNvGrpSpPr>
          <p:nvPr/>
        </p:nvGrpSpPr>
        <p:grpSpPr bwMode="auto">
          <a:xfrm>
            <a:off x="3900488" y="779463"/>
            <a:ext cx="3908425" cy="2978150"/>
            <a:chOff x="575627" y="926546"/>
            <a:chExt cx="3738418" cy="2570162"/>
          </a:xfrm>
        </p:grpSpPr>
        <p:pic>
          <p:nvPicPr>
            <p:cNvPr id="4" name="Picture 3" descr="nokia_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627" y="926546"/>
              <a:ext cx="3738418" cy="2570162"/>
            </a:xfrm>
            <a:prstGeom prst="rect">
              <a:avLst/>
            </a:prstGeom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32778" name="TextBox 6"/>
            <p:cNvSpPr txBox="1">
              <a:spLocks noChangeArrowheads="1"/>
            </p:cNvSpPr>
            <p:nvPr/>
          </p:nvSpPr>
          <p:spPr bwMode="auto">
            <a:xfrm>
              <a:off x="626600" y="961871"/>
              <a:ext cx="3071153" cy="3454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Nokia Point and</a:t>
              </a:r>
              <a:r>
                <a:rPr lang="en-US" sz="2000" dirty="0" smtClean="0"/>
                <a:t> Find</a:t>
              </a:r>
              <a:endParaRPr lang="en-US" sz="2000" dirty="0"/>
            </a:p>
          </p:txBody>
        </p:sp>
      </p:grpSp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8053388" y="1393825"/>
            <a:ext cx="3354387" cy="4381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Microsoft Photosynth</a:t>
            </a:r>
          </a:p>
        </p:txBody>
      </p:sp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7880350" y="930275"/>
            <a:ext cx="36258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2000"/>
              <a:t>Photographic Geo-positioning</a:t>
            </a:r>
          </a:p>
        </p:txBody>
      </p:sp>
      <p:pic>
        <p:nvPicPr>
          <p:cNvPr id="32774" name="Picture 6" descr="earthmine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9863" y="3910013"/>
            <a:ext cx="63881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12"/>
          <p:cNvSpPr txBox="1">
            <a:spLocks noChangeArrowheads="1"/>
          </p:cNvSpPr>
          <p:nvPr/>
        </p:nvSpPr>
        <p:spPr bwMode="auto">
          <a:xfrm>
            <a:off x="7937500" y="8177213"/>
            <a:ext cx="40116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r>
              <a:rPr lang="en-US" sz="2000"/>
              <a:t>Earthmine Precision 3D mapping</a:t>
            </a:r>
          </a:p>
          <a:p>
            <a:r>
              <a:rPr lang="en-US" sz="2000"/>
              <a:t>at 20cm/pixel accuracy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95" y="0"/>
            <a:ext cx="11053763" cy="1625600"/>
          </a:xfrm>
        </p:spPr>
        <p:txBody>
          <a:bodyPr/>
          <a:lstStyle/>
          <a:p>
            <a:r>
              <a:rPr lang="en-US" dirty="0" smtClean="0"/>
              <a:t>There’s time to do it right</a:t>
            </a:r>
            <a:endParaRPr lang="en-US" dirty="0"/>
          </a:p>
        </p:txBody>
      </p:sp>
      <p:pic>
        <p:nvPicPr>
          <p:cNvPr id="10" name="Picture 9" descr="eyetour_puertorico_tourist-sight-inf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48" y="2185971"/>
            <a:ext cx="7666783" cy="5745983"/>
          </a:xfrm>
          <a:prstGeom prst="rect">
            <a:avLst/>
          </a:prstGeom>
        </p:spPr>
      </p:pic>
      <p:pic>
        <p:nvPicPr>
          <p:cNvPr id="12" name="Picture 11" descr="vuzix iwear cam 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056" y="2144336"/>
            <a:ext cx="7202081" cy="58917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6908" y="8056870"/>
            <a:ext cx="33279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Handheld AR</a:t>
            </a:r>
          </a:p>
          <a:p>
            <a:r>
              <a:rPr lang="en-US" dirty="0" smtClean="0"/>
              <a:t>Too awkward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8799" y="8056870"/>
            <a:ext cx="36280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Heads up AR</a:t>
            </a:r>
          </a:p>
          <a:p>
            <a:r>
              <a:rPr lang="en-US" dirty="0" smtClean="0"/>
              <a:t>Too expensive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761155" y="922696"/>
            <a:ext cx="110537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400" marR="0" lvl="0" indent="-25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AR today: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/>
              <a:ea typeface="ＭＳ Ｐゴシック" pitchFamily="-112" charset="-128"/>
              <a:cs typeface="ＭＳ Ｐゴシック" pitchFamily="-112" charset="-128"/>
              <a:sym typeface="GillSans" pitchFamily="1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time to do it right</a:t>
            </a:r>
            <a:endParaRPr lang="en-US" dirty="0"/>
          </a:p>
        </p:txBody>
      </p:sp>
      <p:pic>
        <p:nvPicPr>
          <p:cNvPr id="4" name="Picture 3" descr="973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574" y="4104837"/>
            <a:ext cx="7453622" cy="4516800"/>
          </a:xfrm>
          <a:prstGeom prst="rect">
            <a:avLst/>
          </a:prstGeom>
        </p:spPr>
      </p:pic>
      <p:pic>
        <p:nvPicPr>
          <p:cNvPr id="3" name="Picture 2" descr="img_87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351" y="2781033"/>
            <a:ext cx="2261454" cy="1507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49608" y="4396999"/>
            <a:ext cx="33384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http://www.wired.com/images_blogs/gadgetlab/2009/09/img_8791.jpg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9576755" y="8601252"/>
            <a:ext cx="19415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http://spectrum.ieee.org/image/973128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1899362" y="4347466"/>
            <a:ext cx="218139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Researchers at the University of Washington have been developing a contact lens containing one built-in LED, powered wirelessly with radio frequency waves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algn="ctr"/>
            <a:endParaRPr lang="en-US" sz="1600" dirty="0" smtClean="0">
              <a:latin typeface="Arial" pitchFamily="-112" charset="0"/>
            </a:endParaRPr>
          </a:p>
          <a:p>
            <a:endParaRPr lang="en-US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97094" y="1588898"/>
            <a:ext cx="110537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400" marR="0" lvl="0" indent="-25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AR tomorrow : Digital Contacts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Arial"/>
              <a:ea typeface="ＭＳ Ｐゴシック" pitchFamily="-112" charset="-128"/>
              <a:cs typeface="ＭＳ Ｐゴシック" pitchFamily="-112" charset="-128"/>
              <a:sym typeface="GillSans" pitchFamily="1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288955" y="2609017"/>
            <a:ext cx="9129116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5400" marR="0" lvl="0" indent="-25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112" charset="-128"/>
                <a:cs typeface="ＭＳ Ｐゴシック" pitchFamily="-112" charset="-128"/>
                <a:sym typeface="GillSans" pitchFamily="1" charset="0"/>
              </a:rPr>
              <a:t>Forecast:   </a:t>
            </a:r>
          </a:p>
          <a:p>
            <a:pPr marL="25400" marR="0" lvl="0" indent="-25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tx1"/>
                </a:solidFill>
                <a:latin typeface="Arial"/>
                <a:ea typeface="ＭＳ Ｐゴシック" pitchFamily="-112" charset="-128"/>
                <a:cs typeface="ＭＳ Ｐゴシック" pitchFamily="-112" charset="-128"/>
              </a:rPr>
              <a:t>useful, out of the labs 2018-2020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112" charset="-128"/>
              <a:cs typeface="ＭＳ Ｐゴシック" pitchFamily="-112" charset="-128"/>
              <a:sym typeface="GillSans" pitchFamily="1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650240" y="6068907"/>
            <a:ext cx="11704320" cy="2258"/>
          </a:xfrm>
          <a:prstGeom prst="line">
            <a:avLst/>
          </a:prstGeom>
          <a:noFill/>
          <a:ln w="9360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240" y="1842347"/>
            <a:ext cx="12354560" cy="2819965"/>
          </a:xfrm>
          <a:solidFill>
            <a:srgbClr val="FFFFFF"/>
          </a:solidFill>
          <a:ln/>
        </p:spPr>
        <p:txBody>
          <a:bodyPr lIns="127998" tIns="66559" rIns="127998" bIns="66559" anchor="t"/>
          <a:lstStyle/>
          <a:p>
            <a:pPr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dirty="0"/>
              <a:t>Google Goggles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50240" y="6285653"/>
            <a:ext cx="11704320" cy="3142827"/>
          </a:xfrm>
          <a:prstGeom prst="rect">
            <a:avLst/>
          </a:prstGeom>
          <a:noFill/>
          <a:ln/>
        </p:spPr>
        <p:txBody>
          <a:bodyPr lIns="127998" tIns="66559" rIns="127998" bIns="66559">
            <a:prstTxWarp prst="textNoShape">
              <a:avLst/>
            </a:prstTxWarp>
          </a:bodyPr>
          <a:lstStyle/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 err="1"/>
              <a:t>Shailesh</a:t>
            </a:r>
            <a:r>
              <a:rPr lang="en-GB" sz="3400" dirty="0"/>
              <a:t> </a:t>
            </a:r>
            <a:r>
              <a:rPr lang="en-GB" sz="3400" dirty="0" err="1"/>
              <a:t>Nalawadi</a:t>
            </a:r>
            <a:endParaRPr lang="en-GB" sz="3400" dirty="0"/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r>
              <a:rPr lang="en-GB" sz="3400" dirty="0"/>
              <a:t>Product Manager, Google Goggles</a:t>
            </a:r>
          </a:p>
          <a:p>
            <a:pPr marL="0" indent="0">
              <a:spcBef>
                <a:spcPts val="853"/>
              </a:spcBef>
              <a:buNone/>
              <a:tabLst>
                <a:tab pos="0" algn="l"/>
                <a:tab pos="1300460" algn="l"/>
                <a:tab pos="2600919" algn="l"/>
                <a:tab pos="3901379" algn="l"/>
                <a:tab pos="5201839" algn="l"/>
                <a:tab pos="6502298" algn="l"/>
                <a:tab pos="7802758" algn="l"/>
                <a:tab pos="9103218" algn="l"/>
                <a:tab pos="10403677" algn="l"/>
                <a:tab pos="11704137" algn="l"/>
                <a:tab pos="13004597" algn="l"/>
                <a:tab pos="14305056" algn="l"/>
              </a:tabLst>
            </a:pPr>
            <a:endParaRPr lang="en-GB" sz="3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2326" y="8589475"/>
            <a:ext cx="1362075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2" charset="0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2" charset="0"/>
            <a:sym typeface="GillSans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26798</TotalTime>
  <Pages>0</Pages>
  <Words>965</Words>
  <Characters>0</Characters>
  <Application>Microsoft Macintosh PowerPoint</Application>
  <PresentationFormat>Custom</PresentationFormat>
  <Lines>0</Lines>
  <Paragraphs>145</Paragraphs>
  <Slides>22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Title &amp; Subtitle</vt:lpstr>
      <vt:lpstr>Truly Open Augmented Reality Where 2.0 San Jose California March 31, 2010 </vt:lpstr>
      <vt:lpstr>The viewfinder is the new browser</vt:lpstr>
      <vt:lpstr>AR = Geodata in the real world</vt:lpstr>
      <vt:lpstr>google kml place pages</vt:lpstr>
      <vt:lpstr>google KML focal plane markup</vt:lpstr>
      <vt:lpstr>camera sensed and point cloud positioning</vt:lpstr>
      <vt:lpstr>There’s time to do it right</vt:lpstr>
      <vt:lpstr>There’s time to do it right</vt:lpstr>
      <vt:lpstr>Google Goggles</vt:lpstr>
      <vt:lpstr>What is Goggles?</vt:lpstr>
      <vt:lpstr>What's coming next in Goggles?</vt:lpstr>
      <vt:lpstr>Why we aren't ready to do AR</vt:lpstr>
      <vt:lpstr>Slide 13</vt:lpstr>
      <vt:lpstr>CityGML and AR search for "augmented reality" citygml</vt:lpstr>
      <vt:lpstr>ARML and KML search "augmented reality" kml</vt:lpstr>
      <vt:lpstr>Sensorpedia http://www.sensorpedia.com/index.php </vt:lpstr>
      <vt:lpstr>Truly Open Augmented Reality  Where 2.0  San Jose California  March 31, 2010 </vt:lpstr>
      <vt:lpstr>Slide 18</vt:lpstr>
      <vt:lpstr>Slide 19</vt:lpstr>
      <vt:lpstr>Slide 20</vt:lpstr>
      <vt:lpstr>Truly Open Augmented Reality   </vt:lpstr>
      <vt:lpstr>Truly Open Augmented Reality Where 2.0 San Jose California March 31, 2010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Mike Liebhold</cp:lastModifiedBy>
  <cp:revision>310</cp:revision>
  <cp:lastPrinted>2009-04-02T17:23:51Z</cp:lastPrinted>
  <dcterms:created xsi:type="dcterms:W3CDTF">2010-03-31T16:45:59Z</dcterms:created>
  <dcterms:modified xsi:type="dcterms:W3CDTF">2010-03-31T21:53:05Z</dcterms:modified>
</cp:coreProperties>
</file>